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8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2" r:id="rId3"/>
    <p:sldId id="276" r:id="rId4"/>
    <p:sldId id="257" r:id="rId5"/>
    <p:sldId id="258" r:id="rId6"/>
    <p:sldId id="280" r:id="rId7"/>
    <p:sldId id="279" r:id="rId8"/>
    <p:sldId id="278" r:id="rId9"/>
    <p:sldId id="259" r:id="rId10"/>
    <p:sldId id="273" r:id="rId11"/>
    <p:sldId id="260" r:id="rId12"/>
    <p:sldId id="261" r:id="rId13"/>
    <p:sldId id="262" r:id="rId14"/>
    <p:sldId id="282" r:id="rId15"/>
    <p:sldId id="281" r:id="rId16"/>
    <p:sldId id="274" r:id="rId17"/>
    <p:sldId id="275" r:id="rId18"/>
    <p:sldId id="265" r:id="rId19"/>
    <p:sldId id="266" r:id="rId20"/>
    <p:sldId id="269" r:id="rId21"/>
    <p:sldId id="287" r:id="rId22"/>
    <p:sldId id="288" r:id="rId23"/>
    <p:sldId id="270" r:id="rId24"/>
    <p:sldId id="267" r:id="rId25"/>
    <p:sldId id="283" r:id="rId26"/>
    <p:sldId id="268" r:id="rId27"/>
    <p:sldId id="284" r:id="rId28"/>
    <p:sldId id="285" r:id="rId29"/>
    <p:sldId id="286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80"/>
            <p14:sldId id="279"/>
            <p14:sldId id="278"/>
            <p14:sldId id="259"/>
          </p14:sldIdLst>
        </p14:section>
        <p14:section name="Le Développement" id="{2EC265E2-EDE0-4786-B07D-B6AF6F90CDDD}">
          <p14:sldIdLst>
            <p14:sldId id="273"/>
            <p14:sldId id="260"/>
            <p14:sldId id="261"/>
            <p14:sldId id="262"/>
            <p14:sldId id="282"/>
            <p14:sldId id="281"/>
            <p14:sldId id="274"/>
          </p14:sldIdLst>
        </p14:section>
        <p14:section name="Demonstration UC" id="{13C334B2-32ED-4B2B-88B9-5024B802EC02}">
          <p14:sldIdLst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Baptiste" id="{57AB5F8B-DB98-479B-9AF3-E79390192DB3}">
          <p14:sldIdLst>
            <p14:sldId id="269"/>
            <p14:sldId id="287"/>
            <p14:sldId id="288"/>
            <p14:sldId id="270"/>
          </p14:sldIdLst>
        </p14:section>
        <p14:section name="Travail Personnel Adam" id="{8EB27B62-99A9-4F5C-B9EA-CAEF916594AE}">
          <p14:sldIdLst>
            <p14:sldId id="267"/>
            <p14:sldId id="283"/>
            <p14:sldId id="268"/>
            <p14:sldId id="284"/>
            <p14:sldId id="285"/>
            <p14:sldId id="286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FD8"/>
    <a:srgbClr val="FDD0A2"/>
    <a:srgbClr val="204056"/>
    <a:srgbClr val="E5C29E"/>
    <a:srgbClr val="3C5280"/>
    <a:srgbClr val="F0C59A"/>
    <a:srgbClr val="339FF2"/>
    <a:srgbClr val="C62D1F"/>
    <a:srgbClr val="00022E"/>
    <a:srgbClr val="92A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11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undo redo custSel addSld delSld modSld sldOrd addSection delSection modSection">
      <pc:chgData name="Baptiste Billebault" userId="5b51bdd8-1274-42ec-95ee-56d04dc36682" providerId="ADAL" clId="{2618A06C-8A7C-4E68-AFA3-0CD4663AF544}" dt="2023-05-12T08:21:06.159" v="424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addSp delSp modSp new mod">
        <pc:chgData name="Baptiste Billebault" userId="5b51bdd8-1274-42ec-95ee-56d04dc36682" providerId="ADAL" clId="{2618A06C-8A7C-4E68-AFA3-0CD4663AF544}" dt="2023-05-12T07:38:51.620" v="397" actId="14100"/>
        <pc:sldMkLst>
          <pc:docMk/>
          <pc:sldMk cId="3872544363" sldId="268"/>
        </pc:sldMkLst>
        <pc:picChg chg="mod">
          <ac:chgData name="Baptiste Billebault" userId="5b51bdd8-1274-42ec-95ee-56d04dc36682" providerId="ADAL" clId="{2618A06C-8A7C-4E68-AFA3-0CD4663AF544}" dt="2023-05-12T07:38:08.600" v="385" actId="1076"/>
          <ac:picMkLst>
            <pc:docMk/>
            <pc:sldMk cId="3872544363" sldId="268"/>
            <ac:picMk id="3" creationId="{97372F01-EAE0-BB88-AEE4-17C51AF1DD23}"/>
          </ac:picMkLst>
        </pc:picChg>
        <pc:picChg chg="add mod">
          <ac:chgData name="Baptiste Billebault" userId="5b51bdd8-1274-42ec-95ee-56d04dc36682" providerId="ADAL" clId="{2618A06C-8A7C-4E68-AFA3-0CD4663AF544}" dt="2023-05-12T07:37:53.978" v="381" actId="1076"/>
          <ac:picMkLst>
            <pc:docMk/>
            <pc:sldMk cId="3872544363" sldId="268"/>
            <ac:picMk id="5" creationId="{A9E9BA67-DE0C-4537-93D7-33D1AFD12936}"/>
          </ac:picMkLst>
        </pc:picChg>
        <pc:picChg chg="mod">
          <ac:chgData name="Baptiste Billebault" userId="5b51bdd8-1274-42ec-95ee-56d04dc36682" providerId="ADAL" clId="{2618A06C-8A7C-4E68-AFA3-0CD4663AF544}" dt="2023-05-12T07:38:04.730" v="384" actId="14100"/>
          <ac:picMkLst>
            <pc:docMk/>
            <pc:sldMk cId="3872544363" sldId="268"/>
            <ac:picMk id="8" creationId="{8169EE4E-EFC6-A301-0996-23F38C12CCEF}"/>
          </ac:picMkLst>
        </pc:picChg>
        <pc:cxnChg chg="add del mod">
          <ac:chgData name="Baptiste Billebault" userId="5b51bdd8-1274-42ec-95ee-56d04dc36682" providerId="ADAL" clId="{2618A06C-8A7C-4E68-AFA3-0CD4663AF544}" dt="2023-05-12T07:37:46.758" v="377"/>
          <ac:cxnSpMkLst>
            <pc:docMk/>
            <pc:sldMk cId="3872544363" sldId="268"/>
            <ac:cxnSpMk id="11" creationId="{70F89018-BCE0-4F98-A954-2C8B85A0620E}"/>
          </ac:cxnSpMkLst>
        </pc:cxnChg>
        <pc:cxnChg chg="mod">
          <ac:chgData name="Baptiste Billebault" userId="5b51bdd8-1274-42ec-95ee-56d04dc36682" providerId="ADAL" clId="{2618A06C-8A7C-4E68-AFA3-0CD4663AF544}" dt="2023-05-12T07:38:51.620" v="397" actId="14100"/>
          <ac:cxnSpMkLst>
            <pc:docMk/>
            <pc:sldMk cId="3872544363" sldId="268"/>
            <ac:cxnSpMk id="15" creationId="{F3C4D5DA-FCA9-A73D-05F9-92D1396A4293}"/>
          </ac:cxnSpMkLst>
        </pc:cxnChg>
        <pc:cxnChg chg="add mod">
          <ac:chgData name="Baptiste Billebault" userId="5b51bdd8-1274-42ec-95ee-56d04dc36682" providerId="ADAL" clId="{2618A06C-8A7C-4E68-AFA3-0CD4663AF544}" dt="2023-05-12T07:38:25.665" v="391" actId="1076"/>
          <ac:cxnSpMkLst>
            <pc:docMk/>
            <pc:sldMk cId="3872544363" sldId="268"/>
            <ac:cxnSpMk id="16" creationId="{3907C5ED-C2E4-4E88-8A26-49BA6E401FC9}"/>
          </ac:cxnSpMkLst>
        </pc:cxnChg>
      </pc:sldChg>
      <pc:sldChg chg="new ord">
        <pc:chgData name="Baptiste Billebault" userId="5b51bdd8-1274-42ec-95ee-56d04dc36682" providerId="ADAL" clId="{2618A06C-8A7C-4E68-AFA3-0CD4663AF544}" dt="2023-05-12T08:21:06.159" v="424"/>
        <pc:sldMkLst>
          <pc:docMk/>
          <pc:sldMk cId="1670420486" sldId="269"/>
        </pc:sldMkLst>
      </pc:sldChg>
      <pc:sldChg chg="new ord">
        <pc:chgData name="Baptiste Billebault" userId="5b51bdd8-1274-42ec-95ee-56d04dc36682" providerId="ADAL" clId="{2618A06C-8A7C-4E68-AFA3-0CD4663AF544}" dt="2023-05-12T08:21:06.159" v="424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Chg chg="modSp mod">
        <pc:chgData name="Baptiste Billebault" userId="5b51bdd8-1274-42ec-95ee-56d04dc36682" providerId="ADAL" clId="{2618A06C-8A7C-4E68-AFA3-0CD4663AF544}" dt="2023-05-12T08:19:08.719" v="403" actId="20577"/>
        <pc:sldMkLst>
          <pc:docMk/>
          <pc:sldMk cId="1369805530" sldId="278"/>
        </pc:sldMkLst>
        <pc:spChg chg="mod">
          <ac:chgData name="Baptiste Billebault" userId="5b51bdd8-1274-42ec-95ee-56d04dc36682" providerId="ADAL" clId="{2618A06C-8A7C-4E68-AFA3-0CD4663AF544}" dt="2023-05-12T08:19:08.719" v="403" actId="20577"/>
          <ac:spMkLst>
            <pc:docMk/>
            <pc:sldMk cId="1369805530" sldId="278"/>
            <ac:spMk id="8" creationId="{F788DEB7-11DF-4E67-B4BC-02E1FCD8FE70}"/>
          </ac:spMkLst>
        </pc:spChg>
      </pc:sldChg>
      <pc:sldChg chg="modSp mod">
        <pc:chgData name="Baptiste Billebault" userId="5b51bdd8-1274-42ec-95ee-56d04dc36682" providerId="ADAL" clId="{2618A06C-8A7C-4E68-AFA3-0CD4663AF544}" dt="2023-05-12T08:20:29.542" v="422" actId="14100"/>
        <pc:sldMkLst>
          <pc:docMk/>
          <pc:sldMk cId="403321737" sldId="281"/>
        </pc:sldMkLst>
        <pc:picChg chg="mod">
          <ac:chgData name="Baptiste Billebault" userId="5b51bdd8-1274-42ec-95ee-56d04dc36682" providerId="ADAL" clId="{2618A06C-8A7C-4E68-AFA3-0CD4663AF544}" dt="2023-05-12T08:20:27.207" v="421" actId="1076"/>
          <ac:picMkLst>
            <pc:docMk/>
            <pc:sldMk cId="403321737" sldId="281"/>
            <ac:picMk id="4" creationId="{A58AFEE9-CD71-4909-9CDB-3C16D94012B9}"/>
          </ac:picMkLst>
        </pc:picChg>
        <pc:cxnChg chg="mod">
          <ac:chgData name="Baptiste Billebault" userId="5b51bdd8-1274-42ec-95ee-56d04dc36682" providerId="ADAL" clId="{2618A06C-8A7C-4E68-AFA3-0CD4663AF544}" dt="2023-05-12T08:20:29.542" v="422" actId="14100"/>
          <ac:cxnSpMkLst>
            <pc:docMk/>
            <pc:sldMk cId="403321737" sldId="281"/>
            <ac:cxnSpMk id="5" creationId="{F4712DAB-1661-48E9-B964-1A5BE57E0389}"/>
          </ac:cxnSpMkLst>
        </pc:cxnChg>
        <pc:cxnChg chg="mod">
          <ac:chgData name="Baptiste Billebault" userId="5b51bdd8-1274-42ec-95ee-56d04dc36682" providerId="ADAL" clId="{2618A06C-8A7C-4E68-AFA3-0CD4663AF544}" dt="2023-05-12T08:20:20.574" v="417" actId="14100"/>
          <ac:cxnSpMkLst>
            <pc:docMk/>
            <pc:sldMk cId="403321737" sldId="281"/>
            <ac:cxnSpMk id="13" creationId="{FF825FB0-7001-44F3-AAA9-BEF5484F108A}"/>
          </ac:cxnSpMkLst>
        </pc:cxnChg>
      </pc:sldChg>
      <pc:sldChg chg="addSp delSp modSp mod">
        <pc:chgData name="Baptiste Billebault" userId="5b51bdd8-1274-42ec-95ee-56d04dc36682" providerId="ADAL" clId="{2618A06C-8A7C-4E68-AFA3-0CD4663AF544}" dt="2023-05-12T08:20:09.764" v="414" actId="208"/>
        <pc:sldMkLst>
          <pc:docMk/>
          <pc:sldMk cId="2288167950" sldId="282"/>
        </pc:sldMkLst>
        <pc:cxnChg chg="mod">
          <ac:chgData name="Baptiste Billebault" userId="5b51bdd8-1274-42ec-95ee-56d04dc36682" providerId="ADAL" clId="{2618A06C-8A7C-4E68-AFA3-0CD4663AF544}" dt="2023-05-12T08:20:09.764" v="414" actId="208"/>
          <ac:cxnSpMkLst>
            <pc:docMk/>
            <pc:sldMk cId="2288167950" sldId="282"/>
            <ac:cxnSpMk id="9" creationId="{7117FFC5-39B5-42D0-AC7C-8E60010255F8}"/>
          </ac:cxnSpMkLst>
        </pc:cxnChg>
        <pc:cxnChg chg="add del mod">
          <ac:chgData name="Baptiste Billebault" userId="5b51bdd8-1274-42ec-95ee-56d04dc36682" providerId="ADAL" clId="{2618A06C-8A7C-4E68-AFA3-0CD4663AF544}" dt="2023-05-12T08:19:55.311" v="410" actId="208"/>
          <ac:cxnSpMkLst>
            <pc:docMk/>
            <pc:sldMk cId="2288167950" sldId="282"/>
            <ac:cxnSpMk id="15" creationId="{58D20947-D37A-4367-97D8-DDA440A8FD5D}"/>
          </ac:cxnSpMkLst>
        </pc:cxnChg>
      </pc:sldChg>
      <pc:sldChg chg="ord">
        <pc:chgData name="Baptiste Billebault" userId="5b51bdd8-1274-42ec-95ee-56d04dc36682" providerId="ADAL" clId="{2618A06C-8A7C-4E68-AFA3-0CD4663AF544}" dt="2023-05-12T08:21:06.159" v="424"/>
        <pc:sldMkLst>
          <pc:docMk/>
          <pc:sldMk cId="1054411189" sldId="287"/>
        </pc:sldMkLst>
      </pc:sldChg>
      <pc:sldChg chg="ord">
        <pc:chgData name="Baptiste Billebault" userId="5b51bdd8-1274-42ec-95ee-56d04dc36682" providerId="ADAL" clId="{2618A06C-8A7C-4E68-AFA3-0CD4663AF544}" dt="2023-05-12T08:21:06.159" v="424"/>
        <pc:sldMkLst>
          <pc:docMk/>
          <pc:sldMk cId="1218792473" sldId="288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12/05/2023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12/05/2023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68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8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78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78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www.microsoft.com/en-us/p/python-3/9nblggh083nz" TargetMode="External"/><Relationship Id="rId17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31.494567bd"/><Relationship Id="rId5" Type="http://schemas.openxmlformats.org/officeDocument/2006/relationships/image" Target="../media/image28.jpg"/><Relationship Id="rId15" Type="http://schemas.openxmlformats.org/officeDocument/2006/relationships/image" Target="../media/image33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meterpreter.org/how-to-add-nginx-as-a-system-serv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ellyuk.com/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coffee-nominagara.com/2019-04-26-1411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liexpress.com/item/Free-Shipping-GEYA-W2R-3P-Din-Rail-Mounted-Automatic-Transfer-Switch-Three-Phase-ATS-100A-Power/3292243540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3.70:3000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desistemas.com/category/monitorizacion/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www.microsoft.com/en-us/p/python-3/9nblggh083n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s.plus/ko/%EC%A1%B0%EA%B0%80%EB%B9%84%EA%B0%80-%EB%A7%8E%EC%9D%80/pro-4pm-4-channel-circuit-din-wifi-relay-switch-manua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icrosoft.com/en-us/p/python-3/9nblggh083nz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7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InfluxD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thub.ubc.ca/guides/github-instructor-guide/" TargetMode="Externa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lthub.ubc.ca/guides/github-instructor-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lthub.ubc.ca/guides/github-instructor-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lthub.ubc.ca/guides/github-instructor-gui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48892"/>
            <a:ext cx="3976496" cy="1760215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Résilience Énergétique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LP MI IDSE SIGD IOTIA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557" y="1611914"/>
            <a:ext cx="6164194" cy="34673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8" y="6145950"/>
            <a:ext cx="375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bg1"/>
                </a:solidFill>
              </a:rPr>
              <a:t>Oumarov</a:t>
            </a:r>
            <a:r>
              <a:rPr lang="fr-FR" b="1" dirty="0">
                <a:solidFill>
                  <a:schemeClr val="bg1"/>
                </a:solidFill>
              </a:rPr>
              <a:t>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95" y="608414"/>
            <a:ext cx="2052167" cy="16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839"/>
            <a:ext cx="9144000" cy="93948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Les Données</a:t>
            </a:r>
          </a:p>
        </p:txBody>
      </p:sp>
      <p:pic>
        <p:nvPicPr>
          <p:cNvPr id="4" name="Graphique 3" descr="Batterie en charge avec un remplissage uni">
            <a:extLst>
              <a:ext uri="{FF2B5EF4-FFF2-40B4-BE49-F238E27FC236}">
                <a16:creationId xmlns:a16="http://schemas.microsoft.com/office/drawing/2014/main" id="{51ADADD4-F2C6-20F4-BE23-8A9950E67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149" y="1966873"/>
            <a:ext cx="1800495" cy="1800495"/>
          </a:xfrm>
          <a:prstGeom prst="rect">
            <a:avLst/>
          </a:prstGeom>
        </p:spPr>
      </p:pic>
      <p:pic>
        <p:nvPicPr>
          <p:cNvPr id="6" name="Graphique 5" descr="Haute tension avec un remplissage uni">
            <a:extLst>
              <a:ext uri="{FF2B5EF4-FFF2-40B4-BE49-F238E27FC236}">
                <a16:creationId xmlns:a16="http://schemas.microsoft.com/office/drawing/2014/main" id="{D9877060-14D7-7208-8C0E-69B379FB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9956" y="4199938"/>
            <a:ext cx="1800495" cy="1800495"/>
          </a:xfrm>
          <a:prstGeom prst="rect">
            <a:avLst/>
          </a:prstGeom>
        </p:spPr>
      </p:pic>
      <p:pic>
        <p:nvPicPr>
          <p:cNvPr id="8" name="Graphique 7" descr="Panneaux solaires avec un remplissage uni">
            <a:extLst>
              <a:ext uri="{FF2B5EF4-FFF2-40B4-BE49-F238E27FC236}">
                <a16:creationId xmlns:a16="http://schemas.microsoft.com/office/drawing/2014/main" id="{514073D0-5BFD-0508-8D8C-3BD20D944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3395" y="1966873"/>
            <a:ext cx="1800494" cy="18004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B00F24-090E-9657-50E6-783192926B07}"/>
              </a:ext>
            </a:extLst>
          </p:cNvPr>
          <p:cNvSpPr txBox="1"/>
          <p:nvPr/>
        </p:nvSpPr>
        <p:spPr>
          <a:xfrm>
            <a:off x="6989953" y="2521059"/>
            <a:ext cx="436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Production du panneau solaire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Consommation du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L’état de la batterie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873A361-622F-8C83-0F18-8E8AE28ACC6E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286" y="168146"/>
            <a:ext cx="10393681" cy="928110"/>
          </a:xfrm>
        </p:spPr>
        <p:txBody>
          <a:bodyPr/>
          <a:lstStyle/>
          <a:p>
            <a:r>
              <a:rPr lang="fr-FR" sz="4800" b="1" dirty="0">
                <a:solidFill>
                  <a:schemeClr val="bg1">
                    <a:lumMod val="95000"/>
                  </a:schemeClr>
                </a:solidFill>
              </a:rPr>
              <a:t>Architecture Système de Collecte/Gestion</a:t>
            </a:r>
            <a:endParaRPr lang="en-GB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50" t="27350" r="23083" b="28668"/>
          <a:stretch/>
        </p:blipFill>
        <p:spPr>
          <a:xfrm>
            <a:off x="383609" y="3778278"/>
            <a:ext cx="2870719" cy="847185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2899" y="5080338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1477" y="4840125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0127" y="3216304"/>
            <a:ext cx="1449358" cy="144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653767" y="5080922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548254" y="1406016"/>
            <a:ext cx="1833104" cy="1442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605" y="1120153"/>
            <a:ext cx="5143526" cy="5660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39126-9EF2-304D-22EE-B51F15E356BE}"/>
              </a:ext>
            </a:extLst>
          </p:cNvPr>
          <p:cNvSpPr/>
          <p:nvPr/>
        </p:nvSpPr>
        <p:spPr>
          <a:xfrm>
            <a:off x="347360" y="3563616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A855252C-9CD1-A020-478D-8DF8D7DA93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60457" y="1381167"/>
            <a:ext cx="2117022" cy="13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A6D40BB-1818-8C68-2FDD-877FF426C052}"/>
              </a:ext>
            </a:extLst>
          </p:cNvPr>
          <p:cNvCxnSpPr>
            <a:stCxn id="14" idx="2"/>
            <a:endCxn id="3" idx="0"/>
          </p:cNvCxnSpPr>
          <p:nvPr/>
        </p:nvCxnSpPr>
        <p:spPr>
          <a:xfrm>
            <a:off x="1818968" y="2704306"/>
            <a:ext cx="10790" cy="85931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7006E06-874C-83A8-A4FB-396C30971FD7}"/>
              </a:ext>
            </a:extLst>
          </p:cNvPr>
          <p:cNvSpPr/>
          <p:nvPr/>
        </p:nvSpPr>
        <p:spPr>
          <a:xfrm>
            <a:off x="4314824" y="1504332"/>
            <a:ext cx="4152901" cy="1065768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69C85E7-076D-9680-205C-5B84A73FBFF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877479" y="2037216"/>
            <a:ext cx="1437345" cy="5521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949859-A965-7715-790A-8E5FB3B5E2B7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988632" y="279612"/>
            <a:ext cx="1021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Architecture Système Electrique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52B283-A887-8A1D-C4B5-B3DC4384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97" y="1530385"/>
            <a:ext cx="9290806" cy="47360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5FE134-75CB-7CF4-8E2A-E275C551AADA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42063" y="158511"/>
            <a:ext cx="11707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de collecte de données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FC60D-CD4C-4BEE-B7BF-48484331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13808"/>
          <a:stretch/>
        </p:blipFill>
        <p:spPr>
          <a:xfrm>
            <a:off x="822613" y="1174174"/>
            <a:ext cx="3086100" cy="545522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3E8570-8FC3-4ABA-B0B3-FF1A7953F3E5}"/>
              </a:ext>
            </a:extLst>
          </p:cNvPr>
          <p:cNvSpPr txBox="1"/>
          <p:nvPr/>
        </p:nvSpPr>
        <p:spPr>
          <a:xfrm>
            <a:off x="5565317" y="1772628"/>
            <a:ext cx="4302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Wifi sur la Shelly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topic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Ajout Adresse IP du Broker MQTT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3E5B6B-B4D1-96A4-3EB4-8F1CCC92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000" y1="45833" x2="58583" y2="39333"/>
                        <a14:foregroundMark x1="58583" y1="39333" x2="31083" y2="38750"/>
                        <a14:foregroundMark x1="51667" y1="43250" x2="39083" y2="46000"/>
                        <a14:foregroundMark x1="39083" y1="46000" x2="50667" y2="40667"/>
                        <a14:foregroundMark x1="38167" y1="49583" x2="40333" y2="48167"/>
                        <a14:foregroundMark x1="40083" y1="48167" x2="38167" y2="48167"/>
                        <a14:foregroundMark x1="24250" y1="38000" x2="35083" y2="3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721" t="23984" r="12948" b="20638"/>
          <a:stretch/>
        </p:blipFill>
        <p:spPr>
          <a:xfrm>
            <a:off x="6096000" y="3547196"/>
            <a:ext cx="3241041" cy="2382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78E7B9-97FF-2B2A-E2FB-444D82CCD6CF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5795539" y="245390"/>
            <a:ext cx="6095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collecte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" y="3210791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5F1C6C71-06E8-4BAA-AB29-74E9286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9155" y="1140353"/>
            <a:ext cx="1661079" cy="166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117FFC5-39B5-42D0-AC7C-8E60010255F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448554" y="2801432"/>
            <a:ext cx="651141" cy="1951637"/>
          </a:xfrm>
          <a:prstGeom prst="straightConnector1">
            <a:avLst/>
          </a:prstGeom>
          <a:ln w="85725">
            <a:solidFill>
              <a:srgbClr val="D8BF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8D20947-D37A-4367-97D8-DDA440A8FD5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490739" y="2626360"/>
            <a:ext cx="0" cy="1176095"/>
          </a:xfrm>
          <a:prstGeom prst="straightConnector1">
            <a:avLst/>
          </a:prstGeom>
          <a:ln w="85725">
            <a:solidFill>
              <a:srgbClr val="FDD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que 4" descr="Papier avec un remplissage uni">
            <a:extLst>
              <a:ext uri="{FF2B5EF4-FFF2-40B4-BE49-F238E27FC236}">
                <a16:creationId xmlns:a16="http://schemas.microsoft.com/office/drawing/2014/main" id="{A3C79C68-05C6-14E4-C664-1E99F33B7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247" y="1357377"/>
            <a:ext cx="1268983" cy="126898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934F52-18E7-A118-6718-BEC886011034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8816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81405" y="188792"/>
            <a:ext cx="4490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stockage</a:t>
            </a:r>
          </a:p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" y="3047944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38020533-53D8-4839-A658-5B18AD7B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7958829" y="1093112"/>
            <a:ext cx="3942184" cy="116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4712DAB-1661-48E9-B964-1A5BE57E0389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929921" y="2256500"/>
            <a:ext cx="666660" cy="1390451"/>
          </a:xfrm>
          <a:prstGeom prst="straightConnector1">
            <a:avLst/>
          </a:prstGeom>
          <a:ln w="85725">
            <a:solidFill>
              <a:srgbClr val="339F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0DF8449-B6BB-41FC-8B4A-E83DBC56C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68" y="575087"/>
            <a:ext cx="1593082" cy="159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F825FB0-7001-44F3-AAA9-BEF5484F108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6091209" y="2992777"/>
            <a:ext cx="961441" cy="654174"/>
          </a:xfrm>
          <a:prstGeom prst="straightConnector1">
            <a:avLst/>
          </a:prstGeom>
          <a:ln w="85725">
            <a:solidFill>
              <a:srgbClr val="C62D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36D415-928E-40A8-A715-BBB80A37A062}"/>
              </a:ext>
            </a:extLst>
          </p:cNvPr>
          <p:cNvSpPr txBox="1"/>
          <p:nvPr/>
        </p:nvSpPr>
        <p:spPr>
          <a:xfrm>
            <a:off x="4772333" y="2223336"/>
            <a:ext cx="2637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C62D1F"/>
                </a:solidFill>
                <a:latin typeface="+mj-lt"/>
              </a:rPr>
              <a:t>Timestamp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F523A5-4917-A831-7894-66A57213AE92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332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548639" y="262757"/>
            <a:ext cx="390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Gestion Intelligente Énergie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37" y="262757"/>
            <a:ext cx="6091713" cy="6442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texte, Appareils électroniques, prise&#10;&#10;Description générée automatiquement">
            <a:extLst>
              <a:ext uri="{FF2B5EF4-FFF2-40B4-BE49-F238E27FC236}">
                <a16:creationId xmlns:a16="http://schemas.microsoft.com/office/drawing/2014/main" id="{BF07DC62-EAE9-FC65-30DD-86FA2B2F7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4730" y="3285986"/>
            <a:ext cx="3309257" cy="330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96F47DB-C65E-437F-5829-7DA90B18B35D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Affichage des données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13" y="1203725"/>
            <a:ext cx="9296400" cy="5167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0520E2-4B96-3B0C-722E-2B42D1662B1A}"/>
              </a:ext>
            </a:extLst>
          </p:cNvPr>
          <p:cNvSpPr txBox="1"/>
          <p:nvPr/>
        </p:nvSpPr>
        <p:spPr>
          <a:xfrm>
            <a:off x="4692996" y="6371429"/>
            <a:ext cx="280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http://192.168.143.70:3000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C3436D-0B9B-6B49-C908-CF7AF92D08B6}"/>
              </a:ext>
            </a:extLst>
          </p:cNvPr>
          <p:cNvSpPr txBox="1"/>
          <p:nvPr/>
        </p:nvSpPr>
        <p:spPr>
          <a:xfrm>
            <a:off x="204587" y="2976619"/>
            <a:ext cx="26146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Connexion avec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Visualisation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Dashboard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5" name="Image 4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64724A99-2F91-A81E-CAE5-20FB5BA0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5987" y="1600103"/>
            <a:ext cx="1697202" cy="1188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33A249-B492-9654-8C0E-CDC1067E0990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b="1" dirty="0">
                <a:solidFill>
                  <a:schemeClr val="bg1"/>
                </a:solidFill>
              </a:rPr>
              <a:t>Gestion Intelligente Énergétique</a:t>
            </a:r>
            <a:endParaRPr lang="en-GB" sz="5400" b="1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8279" y="1343679"/>
            <a:ext cx="1231441" cy="11366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784" y="1006765"/>
            <a:ext cx="5318253" cy="56248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BF265C-52DD-4319-6CD1-AFD2CA747CE6}"/>
              </a:ext>
            </a:extLst>
          </p:cNvPr>
          <p:cNvSpPr txBox="1"/>
          <p:nvPr/>
        </p:nvSpPr>
        <p:spPr>
          <a:xfrm>
            <a:off x="899249" y="2971800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Envoi commande sur les GPIO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48BF47-E520-7A33-FECB-B87AF7E8962A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799" y="-203355"/>
            <a:ext cx="10667993" cy="71175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0" y="747915"/>
            <a:ext cx="2204294" cy="6166283"/>
          </a:xfrm>
          <a:prstGeom prst="rect">
            <a:avLst/>
          </a:prstGeom>
          <a:solidFill>
            <a:srgbClr val="20405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7912"/>
            <a:ext cx="1531522" cy="15315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41191"/>
            <a:ext cx="2204294" cy="231227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E004C0E-6ED1-33B8-B093-CAFC0EE5279B}"/>
              </a:ext>
            </a:extLst>
          </p:cNvPr>
          <p:cNvSpPr txBox="1"/>
          <p:nvPr/>
        </p:nvSpPr>
        <p:spPr>
          <a:xfrm rot="10800000" flipV="1">
            <a:off x="162234" y="6429985"/>
            <a:ext cx="51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1"/>
            <a:ext cx="11843657" cy="27402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1843657" cy="31089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Production Electrique Française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B95C45-260D-95ED-86EE-C3A077527B82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7AAC2D8-404F-CFDE-505F-CC91F4107CA9}"/>
              </a:ext>
            </a:extLst>
          </p:cNvPr>
          <p:cNvSpPr txBox="1"/>
          <p:nvPr/>
        </p:nvSpPr>
        <p:spPr>
          <a:xfrm>
            <a:off x="6096000" y="162560"/>
            <a:ext cx="170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Shelly</a:t>
            </a:r>
          </a:p>
        </p:txBody>
      </p:sp>
      <p:pic>
        <p:nvPicPr>
          <p:cNvPr id="4" name="Image 3" descr="Une image contenant Police, logo, symbole, Graphique&#10;&#10;Description générée automatiquement">
            <a:extLst>
              <a:ext uri="{FF2B5EF4-FFF2-40B4-BE49-F238E27FC236}">
                <a16:creationId xmlns:a16="http://schemas.microsoft.com/office/drawing/2014/main" id="{B059E2CF-3FFA-8DE4-8D1C-4E42883B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4671" y="162560"/>
            <a:ext cx="2670672" cy="841445"/>
          </a:xfrm>
          <a:prstGeom prst="rect">
            <a:avLst/>
          </a:prstGeom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42AAB49-9581-9283-9DA0-F62B62A71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282" y="1370611"/>
            <a:ext cx="2384524" cy="5298942"/>
          </a:xfrm>
          <a:prstGeom prst="rect">
            <a:avLst/>
          </a:prstGeom>
        </p:spPr>
      </p:pic>
      <p:pic>
        <p:nvPicPr>
          <p:cNvPr id="8" name="Image 7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04F9898-3F61-06B7-1A36-DD31B5643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38" y="1370610"/>
            <a:ext cx="2384524" cy="5298943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E1B6D1F-B52F-53C2-FC0E-47245D014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6" y="1318838"/>
            <a:ext cx="2407822" cy="53507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71575B-485C-EEED-2A04-5CC706D4ACFE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sur le topic </a:t>
            </a:r>
            <a:r>
              <a:rPr lang="fr-FR" sz="2400" dirty="0" err="1">
                <a:solidFill>
                  <a:schemeClr val="bg1"/>
                </a:solidFill>
              </a:rPr>
              <a:t>mqtt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Qos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Transformation en </a:t>
            </a:r>
            <a:r>
              <a:rPr lang="fr-FR" sz="2400" dirty="0" err="1">
                <a:solidFill>
                  <a:schemeClr val="bg1"/>
                </a:solidFill>
              </a:rPr>
              <a:t>json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Etc…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589447" y="2232250"/>
            <a:ext cx="207593" cy="19943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9F5611-9FC0-9C05-BA00-6B513579781F}"/>
              </a:ext>
            </a:extLst>
          </p:cNvPr>
          <p:cNvSpPr txBox="1"/>
          <p:nvPr/>
        </p:nvSpPr>
        <p:spPr>
          <a:xfrm>
            <a:off x="8869680" y="4511040"/>
            <a:ext cx="175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Transformation en JSON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9083040" y="2288950"/>
            <a:ext cx="665480" cy="22220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4D663A9B-4A0F-3E47-0C06-564CA76AE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548" y="4226560"/>
            <a:ext cx="3745798" cy="233798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E09DAFB-C696-2D3B-7268-C032656C44CB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054411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Formatage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explication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Etc…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049474" y="1320800"/>
            <a:ext cx="2557566" cy="3103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60D2F936-5A38-4EC2-8B97-FF31DAC1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583" y="4423953"/>
            <a:ext cx="5465782" cy="20421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26215C1-B482-7C07-DE46-930716DC6755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21879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6DC7F6-68F7-124F-AFE2-8BA8B213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5"/>
          <a:stretch/>
        </p:blipFill>
        <p:spPr>
          <a:xfrm>
            <a:off x="7248930" y="1001486"/>
            <a:ext cx="4432264" cy="5482210"/>
          </a:xfrm>
          <a:prstGeom prst="rect">
            <a:avLst/>
          </a:prstGeom>
        </p:spPr>
      </p:pic>
      <p:pic>
        <p:nvPicPr>
          <p:cNvPr id="3" name="Image 2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14DA8404-0192-EB41-7B41-765E9F8F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653" y="364286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B4BA67E-9C52-0B2D-5C5C-33C54E47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Python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88F560-77A2-536B-CF0D-B954D2AD0159}"/>
              </a:ext>
            </a:extLst>
          </p:cNvPr>
          <p:cNvSpPr txBox="1"/>
          <p:nvPr/>
        </p:nvSpPr>
        <p:spPr>
          <a:xfrm>
            <a:off x="1198880" y="2296160"/>
            <a:ext cx="361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GPIO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Boucle test des pins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364E51-A094-078E-ADD8-629FD604D27C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logo&#10;&#10;Description générée automatiquement">
            <a:extLst>
              <a:ext uri="{FF2B5EF4-FFF2-40B4-BE49-F238E27FC236}">
                <a16:creationId xmlns:a16="http://schemas.microsoft.com/office/drawing/2014/main" id="{6DFE521B-71FF-5257-79FF-450FC6FF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255" y="514370"/>
            <a:ext cx="2426881" cy="151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3B0D257-9C25-65FE-79B1-9C15BFC5A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200" y="166319"/>
            <a:ext cx="6309360" cy="1030548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Docker-compose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7DE3C2F6-B23C-83BE-8AE2-AC30D6C12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4101791" y="2718784"/>
            <a:ext cx="2870719" cy="847185"/>
          </a:xfrm>
          <a:prstGeom prst="rect">
            <a:avLst/>
          </a:prstGeom>
        </p:spPr>
      </p:pic>
      <p:pic>
        <p:nvPicPr>
          <p:cNvPr id="6" name="Image 5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D339C13E-D63B-2364-8E2E-4946D545E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29659" y="3780631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F8F1D-AB4F-E076-EA8A-44F2B28A0CCE}"/>
              </a:ext>
            </a:extLst>
          </p:cNvPr>
          <p:cNvSpPr/>
          <p:nvPr/>
        </p:nvSpPr>
        <p:spPr>
          <a:xfrm>
            <a:off x="4065542" y="2504122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D3DC429-564E-9D0A-5518-0B5C0DFD9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466" y="1272771"/>
            <a:ext cx="4000188" cy="25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417211-72D3-D5E8-69CC-D431C9FCA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2466" y="3899975"/>
            <a:ext cx="3544524" cy="2791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70886" y="2930479"/>
            <a:ext cx="3212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Facilité a déployer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Influx DB 2.7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Node-RED a ajouter dans le futur</a:t>
            </a:r>
            <a:endParaRPr lang="fr-FR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0BC28D2-22AA-92F6-A94B-DA3EF58E1861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87D72C-D9D9-7923-10D6-7EC687BE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18" y="3784220"/>
            <a:ext cx="5363703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701246" y="3282043"/>
            <a:ext cx="1459224" cy="5021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formaté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Création des règles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Fields = valeur reçus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Timestamp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8FFE58C-94A1-7B0C-92E0-55D9A288B4A7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0625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181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69EE4E-EFC6-A301-0996-23F38C12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8880"/>
            <a:ext cx="5306464" cy="2953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</p:cNvCxnSpPr>
          <p:nvPr/>
        </p:nvCxnSpPr>
        <p:spPr>
          <a:xfrm flipH="1">
            <a:off x="5316583" y="3240813"/>
            <a:ext cx="2940177" cy="3380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B07C1AE-4FA5-5BAD-378E-7D9F937C624D}"/>
              </a:ext>
            </a:extLst>
          </p:cNvPr>
          <p:cNvSpPr txBox="1"/>
          <p:nvPr/>
        </p:nvSpPr>
        <p:spPr>
          <a:xfrm>
            <a:off x="608003" y="1859340"/>
            <a:ext cx="433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Lien vers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Connexion avec un </a:t>
            </a:r>
            <a:r>
              <a:rPr lang="fr-FR" sz="2400" dirty="0" err="1">
                <a:solidFill>
                  <a:schemeClr val="bg1"/>
                </a:solidFill>
              </a:rPr>
              <a:t>Token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l’organisation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la mesure a créer</a:t>
            </a:r>
          </a:p>
        </p:txBody>
      </p:sp>
      <p:pic>
        <p:nvPicPr>
          <p:cNvPr id="22" name="Image 2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416CFF7C-DBB4-9320-A193-27532A5D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86269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4B43904F-1F5B-1F3C-1085-B4E8C9019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9C7B37-624C-5831-ACD9-AC5F7E99617A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E9BA67-DE0C-4537-93D7-33D1AFD12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83" y="3578879"/>
            <a:ext cx="4706007" cy="2953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907C5ED-C2E4-4E88-8A26-49BA6E401FC9}"/>
              </a:ext>
            </a:extLst>
          </p:cNvPr>
          <p:cNvCxnSpPr>
            <a:cxnSpLocks/>
          </p:cNvCxnSpPr>
          <p:nvPr/>
        </p:nvCxnSpPr>
        <p:spPr>
          <a:xfrm>
            <a:off x="4789283" y="4546093"/>
            <a:ext cx="130671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22843" y="3840403"/>
            <a:ext cx="3455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BD Time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Series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Facile a créer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Système de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Token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Database</a:t>
            </a:r>
            <a:r>
              <a:rPr lang="fr-FR" sz="2400" dirty="0">
                <a:solidFill>
                  <a:schemeClr val="bg1"/>
                </a:solidFill>
              </a:rPr>
              <a:t> =&gt; </a:t>
            </a:r>
            <a:r>
              <a:rPr lang="fr-FR" sz="2400" dirty="0" err="1">
                <a:solidFill>
                  <a:schemeClr val="bg1"/>
                </a:solidFill>
              </a:rPr>
              <a:t>Bucket</a:t>
            </a:r>
            <a:endParaRPr lang="fr-FR" sz="2400" dirty="0"/>
          </a:p>
        </p:txBody>
      </p:sp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FB09109E-AE40-B339-1837-5AA4E95B5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650" t="27350" r="23083" b="28668"/>
          <a:stretch/>
        </p:blipFill>
        <p:spPr>
          <a:xfrm>
            <a:off x="700102" y="1012938"/>
            <a:ext cx="4504323" cy="132928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C0CDF53-9AB3-13E7-044F-CBA9A4F5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7337"/>
            <a:ext cx="5255546" cy="26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66AFE61-9479-ED61-73AC-26231F32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401" y="3294990"/>
            <a:ext cx="7436791" cy="266048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E71D5C0-38D3-9ED9-0F1F-641A4DE7494F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6864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313838" y="3573134"/>
            <a:ext cx="3840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Fait pour les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Ajout simple de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Suit la mise a jour 2.7 (</a:t>
            </a:r>
            <a:r>
              <a:rPr lang="fr-FR" sz="2400" dirty="0" err="1">
                <a:solidFill>
                  <a:schemeClr val="bg1"/>
                </a:solidFill>
              </a:rPr>
              <a:t>InfluxDB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Utilisation du langage Flux</a:t>
            </a:r>
          </a:p>
        </p:txBody>
      </p:sp>
      <p:pic>
        <p:nvPicPr>
          <p:cNvPr id="2" name="Image 1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03209BBE-F7D2-9780-331C-5737F620F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843" y="464068"/>
            <a:ext cx="2837564" cy="198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1906D7-F2C6-E0EA-45F9-A37B4B11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66" y="464068"/>
            <a:ext cx="6089750" cy="2475074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A191EBE-770E-1A0D-75F4-C4C2A67D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91" y="3499770"/>
            <a:ext cx="7230499" cy="208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E7C5B3-2C31-6F3C-235D-4E3C62F10AF8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678080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6B19115-7203-F53B-1B2D-A50E18D50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2926080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Grafana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D39998-78E5-C74B-583F-0AA31548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50"/>
            <a:ext cx="12192000" cy="41430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AD1134C-1CDA-5A4E-A8D4-8AD60299EFF4}"/>
              </a:ext>
            </a:extLst>
          </p:cNvPr>
          <p:cNvSpPr txBox="1"/>
          <p:nvPr/>
        </p:nvSpPr>
        <p:spPr>
          <a:xfrm>
            <a:off x="353026" y="5540180"/>
            <a:ext cx="368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Meilleur gestion que le Dashboard d’Influx DB</a:t>
            </a:r>
            <a:endParaRPr lang="fr-FR" sz="24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BC5ECB8-4DFC-521C-FA97-3B09651E5208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05329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130"/>
            <a:ext cx="9144000" cy="767397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2" y="1318445"/>
            <a:ext cx="9533916" cy="52094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F285CA-978C-2012-6A55-F780FC9100F0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9" y="319555"/>
            <a:ext cx="3591152" cy="12811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Le </a:t>
            </a:r>
            <a:r>
              <a:rPr lang="en-US" sz="5400" b="1" dirty="0" err="1">
                <a:solidFill>
                  <a:schemeClr val="bg1"/>
                </a:solidFill>
              </a:rPr>
              <a:t>Projet</a:t>
            </a:r>
            <a:r>
              <a:rPr lang="en-US" sz="5400" b="1" dirty="0">
                <a:solidFill>
                  <a:schemeClr val="bg1"/>
                </a:solidFill>
              </a:rPr>
              <a:t> MTE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9" y="1743364"/>
            <a:ext cx="3591152" cy="3204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Definition des </a:t>
            </a:r>
            <a:r>
              <a:rPr lang="en-US" sz="4200" b="1" dirty="0" err="1">
                <a:solidFill>
                  <a:schemeClr val="bg1"/>
                </a:solidFill>
              </a:rPr>
              <a:t>données</a:t>
            </a:r>
            <a:r>
              <a:rPr lang="en-US" sz="4200" b="1" dirty="0">
                <a:solidFill>
                  <a:schemeClr val="bg1"/>
                </a:solidFill>
              </a:rPr>
              <a:t> à </a:t>
            </a:r>
            <a:r>
              <a:rPr lang="en-US" sz="4200" b="1" dirty="0" err="1">
                <a:solidFill>
                  <a:schemeClr val="bg1"/>
                </a:solidFill>
              </a:rPr>
              <a:t>collecter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 err="1">
                <a:solidFill>
                  <a:schemeClr val="bg1"/>
                </a:solidFill>
              </a:rPr>
              <a:t>Collecte</a:t>
            </a:r>
            <a:r>
              <a:rPr lang="en-US" sz="4200" b="1" dirty="0">
                <a:solidFill>
                  <a:schemeClr val="bg1"/>
                </a:solidFill>
              </a:rPr>
              <a:t> et Gestion de </a:t>
            </a:r>
            <a:r>
              <a:rPr lang="en-US" sz="4200" b="1" dirty="0" err="1">
                <a:solidFill>
                  <a:schemeClr val="bg1"/>
                </a:solidFill>
              </a:rPr>
              <a:t>ces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noProof="1">
                <a:solidFill>
                  <a:schemeClr val="bg1"/>
                </a:solidFill>
              </a:rPr>
              <a:t>Données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4200" b="1" dirty="0">
                <a:solidFill>
                  <a:schemeClr val="bg1"/>
                </a:solidFill>
              </a:rPr>
              <a:t>Affichage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dirty="0">
                <a:solidFill>
                  <a:schemeClr val="bg1"/>
                </a:solidFill>
              </a:rPr>
              <a:t>des 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Configuration de </a:t>
            </a:r>
            <a:r>
              <a:rPr lang="fr-FR" sz="4200" b="1" dirty="0">
                <a:solidFill>
                  <a:schemeClr val="bg1"/>
                </a:solidFill>
              </a:rPr>
              <a:t>l’affichage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Usage Intelligent de </a:t>
            </a:r>
            <a:r>
              <a:rPr lang="en-US" sz="4200" b="1" dirty="0" err="1">
                <a:solidFill>
                  <a:schemeClr val="bg1"/>
                </a:solidFill>
              </a:rPr>
              <a:t>l’Énergie</a:t>
            </a:r>
            <a:br>
              <a:rPr lang="en-US" sz="3400" b="1" dirty="0"/>
            </a:br>
            <a:endParaRPr lang="en-US" sz="3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1653"/>
            <a:ext cx="8409624" cy="35346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04109A-48EE-ECCF-C7CA-C3E534F41057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60" y="996295"/>
            <a:ext cx="754327" cy="75432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8885851" y="1799517"/>
            <a:ext cx="120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590447" y="178471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Adam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646129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Stockage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Affichage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- </a:t>
            </a:r>
            <a:r>
              <a:rPr lang="fr-FR" sz="2000" dirty="0" err="1">
                <a:solidFill>
                  <a:schemeClr val="bg1"/>
                </a:solidFill>
              </a:rPr>
              <a:t>Dockerisation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52872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385974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20354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264816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29013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52872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385974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20354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264816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29013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Répartition des taches</a:t>
            </a:r>
          </a:p>
        </p:txBody>
      </p:sp>
      <p:pic>
        <p:nvPicPr>
          <p:cNvPr id="2" name="Graphique 1" descr="Homme contour">
            <a:extLst>
              <a:ext uri="{FF2B5EF4-FFF2-40B4-BE49-F238E27FC236}">
                <a16:creationId xmlns:a16="http://schemas.microsoft.com/office/drawing/2014/main" id="{F142777A-8829-A237-6119-A969D0EA6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4816" y="996295"/>
            <a:ext cx="754327" cy="754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91E90A-72B9-4A67-9B78-71DB941FA692}"/>
              </a:ext>
            </a:extLst>
          </p:cNvPr>
          <p:cNvSpPr txBox="1"/>
          <p:nvPr/>
        </p:nvSpPr>
        <p:spPr>
          <a:xfrm>
            <a:off x="7370973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câblage 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envoie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formatage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7AA27D9-6C7C-FD80-9EF4-43F91E34BF9C}"/>
              </a:ext>
            </a:extLst>
          </p:cNvPr>
          <p:cNvSpPr/>
          <p:nvPr/>
        </p:nvSpPr>
        <p:spPr>
          <a:xfrm>
            <a:off x="8677716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838E52F0-7CEF-EE68-7A10-56203C66FBC6}"/>
              </a:ext>
            </a:extLst>
          </p:cNvPr>
          <p:cNvSpPr/>
          <p:nvPr/>
        </p:nvSpPr>
        <p:spPr>
          <a:xfrm>
            <a:off x="9110818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A610A874-0369-E7A3-8587-4E55351C82C1}"/>
              </a:ext>
            </a:extLst>
          </p:cNvPr>
          <p:cNvSpPr/>
          <p:nvPr/>
        </p:nvSpPr>
        <p:spPr>
          <a:xfrm>
            <a:off x="9545198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DB7097C3-BF35-115A-08F9-1500981497CF}"/>
              </a:ext>
            </a:extLst>
          </p:cNvPr>
          <p:cNvSpPr/>
          <p:nvPr/>
        </p:nvSpPr>
        <p:spPr>
          <a:xfrm>
            <a:off x="9989660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CE806C93-5179-8A26-5420-C8B9FBDF919C}"/>
              </a:ext>
            </a:extLst>
          </p:cNvPr>
          <p:cNvSpPr/>
          <p:nvPr/>
        </p:nvSpPr>
        <p:spPr>
          <a:xfrm>
            <a:off x="10453857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BC2C8DAC-6FD9-E5EE-D97D-C21409948E44}"/>
              </a:ext>
            </a:extLst>
          </p:cNvPr>
          <p:cNvSpPr/>
          <p:nvPr/>
        </p:nvSpPr>
        <p:spPr>
          <a:xfrm>
            <a:off x="8677716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81C0382F-3C5A-7702-087F-E7FFA3A6D48C}"/>
              </a:ext>
            </a:extLst>
          </p:cNvPr>
          <p:cNvSpPr/>
          <p:nvPr/>
        </p:nvSpPr>
        <p:spPr>
          <a:xfrm>
            <a:off x="9110818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EBD1F9D2-A91F-856E-184E-7BABBBCE1DEB}"/>
              </a:ext>
            </a:extLst>
          </p:cNvPr>
          <p:cNvSpPr/>
          <p:nvPr/>
        </p:nvSpPr>
        <p:spPr>
          <a:xfrm>
            <a:off x="9545198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Étoile : 5 branches 18">
            <a:extLst>
              <a:ext uri="{FF2B5EF4-FFF2-40B4-BE49-F238E27FC236}">
                <a16:creationId xmlns:a16="http://schemas.microsoft.com/office/drawing/2014/main" id="{EB47E7FA-84CD-1C0F-5CAF-3FCD45AD4BB1}"/>
              </a:ext>
            </a:extLst>
          </p:cNvPr>
          <p:cNvSpPr/>
          <p:nvPr/>
        </p:nvSpPr>
        <p:spPr>
          <a:xfrm>
            <a:off x="9989660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D492B76A-43F5-7862-7064-EAAE9B09C8CD}"/>
              </a:ext>
            </a:extLst>
          </p:cNvPr>
          <p:cNvSpPr/>
          <p:nvPr/>
        </p:nvSpPr>
        <p:spPr>
          <a:xfrm>
            <a:off x="10453857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48BB1C-1389-8BA1-20BB-CC758A8480A0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F64F12-6F21-460B-87A8-2AC29B41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89819" l="9886" r="90000">
                        <a14:foregroundMark x1="20341" y1="33032" x2="20341" y2="33032"/>
                        <a14:foregroundMark x1="43864" y1="41403" x2="43864" y2="41403"/>
                        <a14:foregroundMark x1="42955" y1="40498" x2="42955" y2="40498"/>
                        <a14:foregroundMark x1="48068" y1="40498" x2="47386" y2="40498"/>
                        <a14:foregroundMark x1="30114" y1="32805" x2="19773" y2="31222"/>
                        <a14:foregroundMark x1="19773" y1="31222" x2="25795" y2="31448"/>
                        <a14:foregroundMark x1="48977" y1="41403" x2="45000" y2="42760"/>
                        <a14:foregroundMark x1="53409" y1="42308" x2="42614" y2="41855"/>
                        <a14:foregroundMark x1="42614" y1="41855" x2="49773" y2="40271"/>
                        <a14:foregroundMark x1="54091" y1="41176" x2="58523" y2="42308"/>
                        <a14:foregroundMark x1="32955" y1="32579" x2="35795" y2="31900"/>
                        <a14:foregroundMark x1="9886" y1="73077" x2="18864" y2="73756"/>
                        <a14:foregroundMark x1="18864" y1="73756" x2="10455" y2="71267"/>
                        <a14:foregroundMark x1="10455" y1="71267" x2="10227" y2="72172"/>
                        <a14:foregroundMark x1="14659" y1="68100" x2="14659" y2="48416"/>
                        <a14:foregroundMark x1="14432" y1="48416" x2="14773" y2="34389"/>
                        <a14:foregroundMark x1="14773" y1="34389" x2="20000" y2="32127"/>
                        <a14:foregroundMark x1="32273" y1="72624" x2="42500" y2="77149"/>
                        <a14:foregroundMark x1="42500" y1="77149" x2="37159" y2="71719"/>
                        <a14:foregroundMark x1="37159" y1="71719" x2="34205" y2="73303"/>
                        <a14:foregroundMark x1="42386" y1="43439" x2="38636" y2="42308"/>
                        <a14:foregroundMark x1="57500" y1="73529" x2="63977" y2="72851"/>
                        <a14:foregroundMark x1="63977" y1="72851" x2="58182" y2="72172"/>
                        <a14:foregroundMark x1="58182" y1="72172" x2="57500" y2="72624"/>
                        <a14:foregroundMark x1="86705" y1="71719" x2="81023" y2="71493"/>
                        <a14:foregroundMark x1="81023" y1="71493" x2="81477" y2="73529"/>
                        <a14:foregroundMark x1="37727" y1="68552" x2="37727" y2="45701"/>
                        <a14:foregroundMark x1="60909" y1="68100" x2="60795" y2="54751"/>
                        <a14:foregroundMark x1="84773" y1="68778" x2="84545" y2="54977"/>
                        <a14:foregroundMark x1="84545" y1="54977" x2="84886" y2="51357"/>
                        <a14:backgroundMark x1="5909" y1="33484" x2="5909" y2="33484"/>
                        <a14:backgroundMark x1="5909" y1="33484" x2="5909" y2="33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27" y="1089892"/>
            <a:ext cx="10636428" cy="534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179" y="35744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4897055" y="541056"/>
            <a:ext cx="4808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Fonctionnement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765549" y="2868804"/>
            <a:ext cx="2863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Service d’hébergement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Gestion de développement de logiciels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Repo Distant </a:t>
            </a:r>
            <a:br>
              <a:rPr lang="fr-FR" sz="2000" dirty="0">
                <a:solidFill>
                  <a:schemeClr val="bg1"/>
                </a:solidFill>
              </a:rPr>
            </a:br>
            <a:br>
              <a:rPr lang="fr-FR" dirty="0"/>
            </a:br>
            <a:endParaRPr lang="fr-FR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665807D-8960-4295-AC98-83CBE8A4CA55}"/>
              </a:ext>
            </a:extLst>
          </p:cNvPr>
          <p:cNvCxnSpPr>
            <a:cxnSpLocks/>
          </p:cNvCxnSpPr>
          <p:nvPr/>
        </p:nvCxnSpPr>
        <p:spPr>
          <a:xfrm>
            <a:off x="45210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2D37582-8960-995E-B189-8A4B489FF35C}"/>
              </a:ext>
            </a:extLst>
          </p:cNvPr>
          <p:cNvCxnSpPr>
            <a:cxnSpLocks/>
          </p:cNvCxnSpPr>
          <p:nvPr/>
        </p:nvCxnSpPr>
        <p:spPr>
          <a:xfrm>
            <a:off x="70451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272EBCD-F170-B8D1-98CE-931525023FD6}"/>
              </a:ext>
            </a:extLst>
          </p:cNvPr>
          <p:cNvCxnSpPr>
            <a:cxnSpLocks/>
          </p:cNvCxnSpPr>
          <p:nvPr/>
        </p:nvCxnSpPr>
        <p:spPr>
          <a:xfrm>
            <a:off x="9486145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D071B57A-BA14-54DE-0121-F0057C2E295B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43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06" y="2017517"/>
            <a:ext cx="9397799" cy="4300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129433" y="2779753"/>
            <a:ext cx="2863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F83768-0C87-2545-431E-9B7A31EE43DA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098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204182" y="2551615"/>
            <a:ext cx="2614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9EFD7-0BA0-4F8A-8F39-B489D760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04" y="1808017"/>
            <a:ext cx="9106346" cy="45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F0696E7-EB8C-281D-515D-1B54246498AA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6980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97F82AD-CF05-4BC4-9D0D-16E03EAC8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57"/>
          <a:stretch/>
        </p:blipFill>
        <p:spPr>
          <a:xfrm>
            <a:off x="619430" y="1863015"/>
            <a:ext cx="3693360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64166E-3E36-464D-B271-6CD209C6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9" y="199349"/>
            <a:ext cx="6494801" cy="1175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353B16-B262-471B-9206-2A3EDC817E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414"/>
          <a:stretch/>
        </p:blipFill>
        <p:spPr>
          <a:xfrm>
            <a:off x="4681882" y="1863015"/>
            <a:ext cx="7159083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7765" y="199349"/>
            <a:ext cx="2348345" cy="132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0CF1AD1-63F2-6946-BDB3-350D3C6B9165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777</Words>
  <Application>Microsoft Office PowerPoint</Application>
  <PresentationFormat>Grand écran</PresentationFormat>
  <Paragraphs>158</Paragraphs>
  <Slides>30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Données</vt:lpstr>
      <vt:lpstr>Architecture Système de Collecte/Gestion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des données</vt:lpstr>
      <vt:lpstr>Gestion Intelligente Énergétique</vt:lpstr>
      <vt:lpstr>État du Projet</vt:lpstr>
      <vt:lpstr>Présentation PowerPoint</vt:lpstr>
      <vt:lpstr>Node-RED</vt:lpstr>
      <vt:lpstr>Node-RED</vt:lpstr>
      <vt:lpstr>Python</vt:lpstr>
      <vt:lpstr>Docker-compose</vt:lpstr>
      <vt:lpstr>Node-RED</vt:lpstr>
      <vt:lpstr>Node-RED</vt:lpstr>
      <vt:lpstr>Présentation PowerPoint</vt:lpstr>
      <vt:lpstr>Présentation PowerPoint</vt:lpstr>
      <vt:lpstr>Grafana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30</cp:revision>
  <dcterms:created xsi:type="dcterms:W3CDTF">2023-05-09T06:32:42Z</dcterms:created>
  <dcterms:modified xsi:type="dcterms:W3CDTF">2023-05-12T08:21:32Z</dcterms:modified>
</cp:coreProperties>
</file>